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1"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706"/>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C137-0BDC-A043-819B-1C68ADC4E7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FBE4EE-0B9F-0541-8183-88BD90345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400EBA-C476-F543-94E0-0C8F236A49E7}"/>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375F997C-0FE6-7D43-8620-4D9DFF7C1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0072F-A169-394C-873A-693588F36A52}"/>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80973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8E3-B2F0-814E-B85F-23235F3B6D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C5DD05-7910-A54D-A7D5-92A836488F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F10E2B-2DFB-D348-AB27-859B72902ED7}"/>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7589EC25-2855-F148-8DF4-747AF3D71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AB0FE-4F4F-154B-B967-0C94406EA0F4}"/>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378026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D274A6-9F76-014D-9710-D57A77CB46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BE7A19-58F3-3A47-96F4-B879E77511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61700-6B6B-E742-83AA-997F4E09383B}"/>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1D70D4DB-1F0F-E548-A9AE-8FE581B93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464F9-CE3A-8645-BC19-4CD8232C837C}"/>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243792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427F-F359-CA47-BFDE-A348A26D57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C744F-2A2E-FF41-9748-44A1AA6677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8FAC4-A640-4748-AAC8-0A96C283F86A}"/>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F3E3C5F2-208E-4349-A39C-B1C819BE6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825F2C-C609-144F-A3E0-F7605427AB2F}"/>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2542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0E145-CAE6-344E-B1C7-CBB909692B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0E416E-A939-054B-AAEE-AA0A876CD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2B885B-8B27-9F4E-B45A-55464B7795D6}"/>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D371427D-1982-044F-A3B1-81092F41D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FBBFE-E470-F945-8101-5713B11DFE6C}"/>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209557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2B00-1822-5646-8F88-8DA23FBD45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7327BB-50AB-A444-9F74-79578EACE7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3C0015-341D-8646-9B49-FDA63417EC0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37BA10-1643-9B4A-AA1A-F70551DEC12C}"/>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6" name="Footer Placeholder 5">
            <a:extLst>
              <a:ext uri="{FF2B5EF4-FFF2-40B4-BE49-F238E27FC236}">
                <a16:creationId xmlns:a16="http://schemas.microsoft.com/office/drawing/2014/main" id="{280425B8-24ED-2A43-9D08-00785EA15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C5943-427B-6844-9A02-ACD0D91218A8}"/>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189025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07D9-7D8E-3A46-A19A-CF90C12B29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079033-84D0-574F-8D28-0DF4960A8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1216AE-F797-E345-A345-D493C44339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2F769A-D6D5-E84C-8470-362E8F7AE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8A6571-5ACF-0147-BF68-9D0B2E3A30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B18DEB-52D9-C145-900E-F3B054F14DE2}"/>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8" name="Footer Placeholder 7">
            <a:extLst>
              <a:ext uri="{FF2B5EF4-FFF2-40B4-BE49-F238E27FC236}">
                <a16:creationId xmlns:a16="http://schemas.microsoft.com/office/drawing/2014/main" id="{742B2369-97F6-9546-9234-043AD72147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26F5E7-5722-4A4F-A093-9A813AED678B}"/>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36020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FC1EF-9EF7-6F44-BD92-12017F92FD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664D41-DFB5-6F47-8BBE-A7ECCA2F5592}"/>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4" name="Footer Placeholder 3">
            <a:extLst>
              <a:ext uri="{FF2B5EF4-FFF2-40B4-BE49-F238E27FC236}">
                <a16:creationId xmlns:a16="http://schemas.microsoft.com/office/drawing/2014/main" id="{43194B1A-9068-5745-902B-82F2BE5D8B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508999-0712-1140-A795-89B682472FB1}"/>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37637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12B830-A7F9-714E-919B-961A416E81E3}"/>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3" name="Footer Placeholder 2">
            <a:extLst>
              <a:ext uri="{FF2B5EF4-FFF2-40B4-BE49-F238E27FC236}">
                <a16:creationId xmlns:a16="http://schemas.microsoft.com/office/drawing/2014/main" id="{1E732EAE-1D39-F849-BC4E-1268DC2679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999DF5-8457-3B43-A03B-A4BEC5DFB364}"/>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6647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7AAD-B579-6B43-BA43-39FDA03A93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05CD23-3DCF-384C-9D32-2E0C107387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E371AD-7D1D-9D40-AD05-466239D01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15AFBE-1F46-6D47-A7FB-022609F04160}"/>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6" name="Footer Placeholder 5">
            <a:extLst>
              <a:ext uri="{FF2B5EF4-FFF2-40B4-BE49-F238E27FC236}">
                <a16:creationId xmlns:a16="http://schemas.microsoft.com/office/drawing/2014/main" id="{14DCE879-A39A-4248-8FBB-F058AC10C4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6F82D-E823-0D49-BBE2-B0E3BA103A1C}"/>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1401853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49B9-712D-6C44-A5DE-54484ACDB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D7C771-8F0D-D243-A6A9-33E552519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D8DDFF-BE1B-2649-B2F5-EA752F931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816797-0E09-324D-986C-69F8580F37EC}"/>
              </a:ext>
            </a:extLst>
          </p:cNvPr>
          <p:cNvSpPr>
            <a:spLocks noGrp="1"/>
          </p:cNvSpPr>
          <p:nvPr>
            <p:ph type="dt" sz="half" idx="10"/>
          </p:nvPr>
        </p:nvSpPr>
        <p:spPr/>
        <p:txBody>
          <a:bodyPr/>
          <a:lstStyle/>
          <a:p>
            <a:fld id="{83ABA539-AB82-224F-816A-38384827C310}" type="datetimeFigureOut">
              <a:rPr lang="en-US" smtClean="0"/>
              <a:t>10/16/18</a:t>
            </a:fld>
            <a:endParaRPr lang="en-US"/>
          </a:p>
        </p:txBody>
      </p:sp>
      <p:sp>
        <p:nvSpPr>
          <p:cNvPr id="6" name="Footer Placeholder 5">
            <a:extLst>
              <a:ext uri="{FF2B5EF4-FFF2-40B4-BE49-F238E27FC236}">
                <a16:creationId xmlns:a16="http://schemas.microsoft.com/office/drawing/2014/main" id="{AF424BFD-1F43-654D-B408-801844DA1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D1E32-C820-1642-B05B-C951DA158BCD}"/>
              </a:ext>
            </a:extLst>
          </p:cNvPr>
          <p:cNvSpPr>
            <a:spLocks noGrp="1"/>
          </p:cNvSpPr>
          <p:nvPr>
            <p:ph type="sldNum" sz="quarter" idx="12"/>
          </p:nvPr>
        </p:nvSpPr>
        <p:spPr/>
        <p:txBody>
          <a:bodyPr/>
          <a:lstStyle/>
          <a:p>
            <a:fld id="{62549674-379E-E945-B1A4-A04936E9368D}" type="slidenum">
              <a:rPr lang="en-US" smtClean="0"/>
              <a:t>‹#›</a:t>
            </a:fld>
            <a:endParaRPr lang="en-US"/>
          </a:p>
        </p:txBody>
      </p:sp>
    </p:spTree>
    <p:extLst>
      <p:ext uri="{BB962C8B-B14F-4D97-AF65-F5344CB8AC3E}">
        <p14:creationId xmlns:p14="http://schemas.microsoft.com/office/powerpoint/2010/main" val="81578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A4F51-07B6-444E-8FC0-89A6830073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3C7C25-D789-874E-B704-6E062BE201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D2267-D93E-A645-8C03-AE8E58EEC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BA539-AB82-224F-816A-38384827C310}" type="datetimeFigureOut">
              <a:rPr lang="en-US" smtClean="0"/>
              <a:t>10/16/18</a:t>
            </a:fld>
            <a:endParaRPr lang="en-US"/>
          </a:p>
        </p:txBody>
      </p:sp>
      <p:sp>
        <p:nvSpPr>
          <p:cNvPr id="5" name="Footer Placeholder 4">
            <a:extLst>
              <a:ext uri="{FF2B5EF4-FFF2-40B4-BE49-F238E27FC236}">
                <a16:creationId xmlns:a16="http://schemas.microsoft.com/office/drawing/2014/main" id="{F65A7AA1-C7F3-0549-83B9-92902CB95A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16EADD-A094-2B46-BA52-A18B905EA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49674-379E-E945-B1A4-A04936E9368D}" type="slidenum">
              <a:rPr lang="en-US" smtClean="0"/>
              <a:t>‹#›</a:t>
            </a:fld>
            <a:endParaRPr lang="en-US"/>
          </a:p>
        </p:txBody>
      </p:sp>
    </p:spTree>
    <p:extLst>
      <p:ext uri="{BB962C8B-B14F-4D97-AF65-F5344CB8AC3E}">
        <p14:creationId xmlns:p14="http://schemas.microsoft.com/office/powerpoint/2010/main" val="404390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10995-3743-AA4D-9EFD-CE737A45B9AE}"/>
              </a:ext>
            </a:extLst>
          </p:cNvPr>
          <p:cNvSpPr>
            <a:spLocks noGrp="1"/>
          </p:cNvSpPr>
          <p:nvPr>
            <p:ph type="ctrTitle"/>
          </p:nvPr>
        </p:nvSpPr>
        <p:spPr>
          <a:xfrm>
            <a:off x="1523999" y="336551"/>
            <a:ext cx="9144000" cy="2387600"/>
          </a:xfrm>
        </p:spPr>
        <p:txBody>
          <a:bodyPr/>
          <a:lstStyle/>
          <a:p>
            <a:r>
              <a:rPr lang="en-US" dirty="0"/>
              <a:t>GEBG Model Practices for Global Travel Programs</a:t>
            </a:r>
          </a:p>
        </p:txBody>
      </p:sp>
      <p:sp>
        <p:nvSpPr>
          <p:cNvPr id="3" name="Subtitle 2">
            <a:extLst>
              <a:ext uri="{FF2B5EF4-FFF2-40B4-BE49-F238E27FC236}">
                <a16:creationId xmlns:a16="http://schemas.microsoft.com/office/drawing/2014/main" id="{6D1784D6-6145-E647-B246-D83EEEA1984B}"/>
              </a:ext>
            </a:extLst>
          </p:cNvPr>
          <p:cNvSpPr>
            <a:spLocks noGrp="1"/>
          </p:cNvSpPr>
          <p:nvPr>
            <p:ph type="subTitle" idx="1"/>
          </p:nvPr>
        </p:nvSpPr>
        <p:spPr>
          <a:xfrm>
            <a:off x="1523999" y="2724151"/>
            <a:ext cx="9144000" cy="1655762"/>
          </a:xfrm>
        </p:spPr>
        <p:txBody>
          <a:bodyPr/>
          <a:lstStyle/>
          <a:p>
            <a:r>
              <a:rPr lang="en-US" dirty="0"/>
              <a:t>How to Develop Global Travel Programs Over Time</a:t>
            </a:r>
          </a:p>
        </p:txBody>
      </p:sp>
      <p:pic>
        <p:nvPicPr>
          <p:cNvPr id="4" name="Picture 3">
            <a:extLst>
              <a:ext uri="{FF2B5EF4-FFF2-40B4-BE49-F238E27FC236}">
                <a16:creationId xmlns:a16="http://schemas.microsoft.com/office/drawing/2014/main" id="{881CA78A-AA48-734D-BA63-3DFC82E4D9DC}"/>
              </a:ext>
            </a:extLst>
          </p:cNvPr>
          <p:cNvPicPr>
            <a:picLocks noChangeAspect="1"/>
          </p:cNvPicPr>
          <p:nvPr/>
        </p:nvPicPr>
        <p:blipFill>
          <a:blip r:embed="rId2"/>
          <a:stretch>
            <a:fillRect/>
          </a:stretch>
        </p:blipFill>
        <p:spPr>
          <a:xfrm>
            <a:off x="4672013" y="3390107"/>
            <a:ext cx="3136105" cy="3136105"/>
          </a:xfrm>
          <a:prstGeom prst="rect">
            <a:avLst/>
          </a:prstGeom>
        </p:spPr>
      </p:pic>
    </p:spTree>
    <p:extLst>
      <p:ext uri="{BB962C8B-B14F-4D97-AF65-F5344CB8AC3E}">
        <p14:creationId xmlns:p14="http://schemas.microsoft.com/office/powerpoint/2010/main" val="74042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516837988"/>
              </p:ext>
            </p:extLst>
          </p:nvPr>
        </p:nvGraphicFramePr>
        <p:xfrm>
          <a:off x="838200" y="457201"/>
          <a:ext cx="10613571" cy="499454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a:solidFill>
                            <a:schemeClr val="lt1"/>
                          </a:solidFill>
                          <a:effectLst/>
                        </a:rPr>
                        <a:t>YEAR ONE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a:solidFill>
                            <a:schemeClr val="lt1"/>
                          </a:solidFill>
                          <a:effectLst/>
                        </a:rPr>
                        <a:t>YEAR THREE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285750" marR="0" indent="-285750">
                        <a:spcBef>
                          <a:spcPts val="0"/>
                        </a:spcBef>
                        <a:spcAft>
                          <a:spcPts val="0"/>
                        </a:spcAft>
                        <a:buFont typeface="Arial" panose="020B0604020202020204" pitchFamily="34" charset="0"/>
                        <a:buChar char="•"/>
                      </a:pPr>
                      <a:endParaRPr lang="en-US" sz="1400" b="1" cap="none" spc="0" dirty="0">
                        <a:solidFill>
                          <a:schemeClr val="tx1"/>
                        </a:solidFill>
                        <a:effectLst/>
                      </a:endParaRP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 decide to make global travel program a formal part of the school’s educational offerings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leadership approves and supports school-sponsored travel programs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Faculty initiate and lead travel programs on an ad-hoc basis according to their interest and experience often with partners based on personal, individual relationships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Individual faculty lead and coordinate all parts of their travel programs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0" marR="0">
                        <a:spcBef>
                          <a:spcPts val="0"/>
                        </a:spcBef>
                        <a:spcAft>
                          <a:spcPts val="0"/>
                        </a:spcAft>
                      </a:pPr>
                      <a:r>
                        <a:rPr lang="en-US" sz="1400" cap="none" spc="0" dirty="0">
                          <a:solidFill>
                            <a:schemeClr val="tx1"/>
                          </a:solidFill>
                          <a:effectLst/>
                        </a:rPr>
                        <a:t>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leaders create vision statement or strategic goals for global program, including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appoints a person to coordinate all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Global travel program coordinator implements mission-based travel program approval process for all school sponsored travel programs, including pre-existing ones, using clear criteria that includes risk management assessment</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Only school sponsored travel programs are advertised and promoted via school communications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establishes policies and practices in risk management, faculty leader training, parent communication, and program oversight, including vetting process for all third-party partners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Administration supports global travel coordinator in implementing these policies and practices consistently, including with pre-existing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Faculty travel program leaders begin to create proposals that connect with curriculum, and to develop tools to guide student learning (e.g. journaling, reflection)</a:t>
                      </a: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202842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1307298755"/>
              </p:ext>
            </p:extLst>
          </p:nvPr>
        </p:nvGraphicFramePr>
        <p:xfrm>
          <a:off x="838200" y="457201"/>
          <a:ext cx="10613571" cy="499454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a:solidFill>
                            <a:schemeClr val="lt1"/>
                          </a:solidFill>
                          <a:effectLst/>
                        </a:rPr>
                        <a:t>YEAR ONE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a:solidFill>
                            <a:schemeClr val="lt1"/>
                          </a:solidFill>
                          <a:effectLst/>
                        </a:rPr>
                        <a:t>YEAR THREE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0" marR="0">
                        <a:spcBef>
                          <a:spcPts val="0"/>
                        </a:spcBef>
                        <a:spcAft>
                          <a:spcPts val="0"/>
                        </a:spcAft>
                      </a:pPr>
                      <a:r>
                        <a:rPr lang="en-US" sz="1400" b="1" cap="none" spc="0" dirty="0">
                          <a:solidFill>
                            <a:schemeClr val="tx1"/>
                          </a:solidFill>
                          <a:effectLst/>
                        </a:rPr>
                        <a:t> </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 decide to make global travel program a formal part of the school’s educational offerings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leadership approves and supports school-sponsored travel programs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highlight>
                            <a:srgbClr val="FFFF00"/>
                          </a:highlight>
                        </a:rPr>
                        <a:t>Faculty initiate and lead travel programs on an ad-hoc basis according to their interest and experience often with partners based on personal, individual relationships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Individual faculty lead and coordinate all parts of their travel programs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0" marR="0">
                        <a:spcBef>
                          <a:spcPts val="0"/>
                        </a:spcBef>
                        <a:spcAft>
                          <a:spcPts val="0"/>
                        </a:spcAft>
                      </a:pPr>
                      <a:r>
                        <a:rPr lang="en-US" sz="1400" cap="none" spc="0" dirty="0">
                          <a:solidFill>
                            <a:schemeClr val="tx1"/>
                          </a:solidFill>
                          <a:effectLst/>
                        </a:rPr>
                        <a:t>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leaders create vision statement or strategic goals for global program, including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appoints a person to coordinate all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Global travel program coordinator implements mission-based travel program approval process for all school sponsored travel programs, including pre-existing ones, using clear criteria that includes risk management assessment</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Only school sponsored travel programs are advertised and promoted via school communications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establishes policies and practices in risk management, faculty leader training, parent communication, and program oversight, including vetting process for all third-party partners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Administration supports global travel coordinator in implementing these policies and practices consistently, including with pre-existing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Faculty travel program leaders begin to create proposals that connect with curriculum, and to develop tools to guide student learning (e.g. journaling, reflection)</a:t>
                      </a: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21683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236362799"/>
              </p:ext>
            </p:extLst>
          </p:nvPr>
        </p:nvGraphicFramePr>
        <p:xfrm>
          <a:off x="838200" y="457201"/>
          <a:ext cx="10613571" cy="499454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a:solidFill>
                            <a:schemeClr val="lt1"/>
                          </a:solidFill>
                          <a:effectLst/>
                        </a:rPr>
                        <a:t>YEAR ONE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a:solidFill>
                            <a:schemeClr val="lt1"/>
                          </a:solidFill>
                          <a:effectLst/>
                        </a:rPr>
                        <a:t>YEAR THREE</a:t>
                      </a:r>
                      <a:endParaRPr lang="en-US" sz="1300" b="0" cap="all" spc="15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0" marR="0">
                        <a:spcBef>
                          <a:spcPts val="0"/>
                        </a:spcBef>
                        <a:spcAft>
                          <a:spcPts val="0"/>
                        </a:spcAft>
                      </a:pPr>
                      <a:r>
                        <a:rPr lang="en-US" sz="1400" b="1" cap="none" spc="0" dirty="0">
                          <a:solidFill>
                            <a:schemeClr val="tx1"/>
                          </a:solidFill>
                          <a:effectLst/>
                        </a:rPr>
                        <a:t> </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 decide to make global travel program a formal part of the school’s educational offerings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School leadership approves and supports school-sponsored travel programs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Faculty initiate and lead travel programs on an ad-hoc basis according to their interest and experience often with partners based on personal, individual relationships</a:t>
                      </a:r>
                    </a:p>
                    <a:p>
                      <a:pPr marL="285750" marR="0" lvl="0" indent="-285750">
                        <a:spcBef>
                          <a:spcPts val="0"/>
                        </a:spcBef>
                        <a:spcAft>
                          <a:spcPts val="0"/>
                        </a:spcAft>
                        <a:buFont typeface="Arial" panose="020B0604020202020204" pitchFamily="34" charset="0"/>
                        <a:buChar char="•"/>
                      </a:pPr>
                      <a:r>
                        <a:rPr lang="en-US" sz="1400" b="0" cap="none" spc="0" dirty="0">
                          <a:solidFill>
                            <a:schemeClr val="tx1"/>
                          </a:solidFill>
                          <a:effectLst/>
                        </a:rPr>
                        <a:t>Individual faculty lead and coordinate all parts of their travel programs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0" marR="0">
                        <a:spcBef>
                          <a:spcPts val="0"/>
                        </a:spcBef>
                        <a:spcAft>
                          <a:spcPts val="0"/>
                        </a:spcAft>
                      </a:pPr>
                      <a:r>
                        <a:rPr lang="en-US" sz="1400" cap="none" spc="0" dirty="0">
                          <a:solidFill>
                            <a:schemeClr val="tx1"/>
                          </a:solidFill>
                          <a:effectLst/>
                        </a:rPr>
                        <a:t>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highlight>
                            <a:srgbClr val="FFFF00"/>
                          </a:highlight>
                        </a:rPr>
                        <a:t>School leaders create vision statement or strategic goals for global program, including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School appoints a person to coordinate all global travel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highlight>
                            <a:srgbClr val="FFFF00"/>
                          </a:highlight>
                        </a:rPr>
                        <a:t>Global travel program coordinator implements mission-based travel program approval process for all school sponsored travel programs, including pre-existing ones, using clear criteria that includes risk management assessment</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Only school sponsored travel programs are advertised and promoted via school communications </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highlight>
                            <a:srgbClr val="FFFF00"/>
                          </a:highlight>
                        </a:rPr>
                        <a:t>School establishes policies and practices in risk management, faculty leader training, parent communication, and program oversight, including vetting process for all third-party partners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Administration supports global travel coordinator in implementing these policies and practices consistently, including with pre-existing programs</a:t>
                      </a:r>
                    </a:p>
                    <a:p>
                      <a:pPr marL="285750" marR="0" lvl="0" indent="-285750">
                        <a:spcBef>
                          <a:spcPts val="0"/>
                        </a:spcBef>
                        <a:spcAft>
                          <a:spcPts val="0"/>
                        </a:spcAft>
                        <a:buFont typeface="Arial" panose="020B0604020202020204" pitchFamily="34" charset="0"/>
                        <a:buChar char="•"/>
                      </a:pPr>
                      <a:r>
                        <a:rPr lang="en-US" sz="1400" cap="none" spc="0" dirty="0">
                          <a:solidFill>
                            <a:schemeClr val="tx1"/>
                          </a:solidFill>
                          <a:effectLst/>
                        </a:rPr>
                        <a:t>Faculty travel program leaders begin to create proposals that connect with curriculum, and to develop tools to guide student learning (e.g. journaling, reflection)</a:t>
                      </a: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1615256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1534668389"/>
              </p:ext>
            </p:extLst>
          </p:nvPr>
        </p:nvGraphicFramePr>
        <p:xfrm>
          <a:off x="838200" y="457201"/>
          <a:ext cx="10613571" cy="478118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dirty="0">
                          <a:solidFill>
                            <a:schemeClr val="lt1"/>
                          </a:solidFill>
                          <a:effectLst/>
                        </a:rPr>
                        <a:t>YEAR five</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dirty="0">
                          <a:solidFill>
                            <a:schemeClr val="lt1"/>
                          </a:solidFill>
                          <a:effectLst/>
                        </a:rPr>
                        <a:t>YEAR ten</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285750" marR="0" indent="-285750">
                        <a:spcBef>
                          <a:spcPts val="0"/>
                        </a:spcBef>
                        <a:spcAft>
                          <a:spcPts val="0"/>
                        </a:spcAft>
                        <a:buFont typeface="Arial" panose="020B0604020202020204" pitchFamily="34" charset="0"/>
                        <a:buChar char="•"/>
                      </a:pPr>
                      <a:r>
                        <a:rPr lang="en-US" sz="1400" b="1" cap="none" spc="0" dirty="0">
                          <a:solidFill>
                            <a:schemeClr val="tx1"/>
                          </a:solidFill>
                          <a:effectLst/>
                        </a:rPr>
                        <a:t> </a:t>
                      </a:r>
                      <a:r>
                        <a:rPr lang="en-US" sz="1400" b="0" dirty="0">
                          <a:solidFill>
                            <a:schemeClr val="tx1">
                              <a:lumMod val="75000"/>
                              <a:lumOff val="25000"/>
                            </a:schemeClr>
                          </a:solidFill>
                          <a:effectLst/>
                        </a:rPr>
                        <a:t>School leadership invests in the management of global travel programs by positioning the global travel program coordinator job with increasing seniority (and appropriate title such as “director”), time, and resources to establish program as a key part of the school’s education</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has institutionalized policies and practices for program oversight, and global director evaluates all program elements every year including risk assessment and third-party partnerships </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dedicates funding to ensure that global travel programs are financially in-line with other programs at the school, to include travel program leader compensation, financial aid, travel assistance (medical and security services) and insurance</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Global program has clearly defined student outcomes and curricular focus for each travel program that drive destination and itinerary, and prioritizes student learning over other factors (such as sight-seeing)</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regularly features global travel programs in school communications with a focus on student learning outcomes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integrates global travel program into curriculum and course requirements (e.g. offering for for-credit global travel programs, courses with embedded global travel, or required pre- and post- travel classes)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works with all stakeholders to ensure that global travel program is seen as part of the school’s identity</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Global director and faculty develop assessment tools to measure progress towards desired student outcomes on travel programs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Travel program leaders, as well as global director, regularly participate in training and professional development focused on global education and staying current with model practices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engages in crisis-response training and simulations that feature global travel program incidents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engages in periodic assessment of global travel programs by outside evaluator </a:t>
                      </a:r>
                      <a:endParaRPr lang="en-US" sz="1400" dirty="0">
                        <a:solidFill>
                          <a:schemeClr val="tx1">
                            <a:lumMod val="75000"/>
                            <a:lumOff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101317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3145543374"/>
              </p:ext>
            </p:extLst>
          </p:nvPr>
        </p:nvGraphicFramePr>
        <p:xfrm>
          <a:off x="838200" y="457201"/>
          <a:ext cx="10613571" cy="478118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dirty="0">
                          <a:solidFill>
                            <a:schemeClr val="lt1"/>
                          </a:solidFill>
                          <a:effectLst/>
                        </a:rPr>
                        <a:t>YEAR five</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dirty="0">
                          <a:solidFill>
                            <a:schemeClr val="lt1"/>
                          </a:solidFill>
                          <a:effectLst/>
                        </a:rPr>
                        <a:t>YEAR ten</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285750" marR="0" indent="-285750">
                        <a:spcBef>
                          <a:spcPts val="0"/>
                        </a:spcBef>
                        <a:spcAft>
                          <a:spcPts val="0"/>
                        </a:spcAft>
                        <a:buFont typeface="Arial" panose="020B0604020202020204" pitchFamily="34" charset="0"/>
                        <a:buChar char="•"/>
                      </a:pPr>
                      <a:r>
                        <a:rPr lang="en-US" sz="1400" b="1" cap="none" spc="0" dirty="0">
                          <a:solidFill>
                            <a:schemeClr val="tx1"/>
                          </a:solidFill>
                          <a:effectLst/>
                        </a:rPr>
                        <a:t> </a:t>
                      </a:r>
                      <a:r>
                        <a:rPr lang="en-US" sz="1400" b="0" dirty="0">
                          <a:solidFill>
                            <a:schemeClr val="tx1">
                              <a:lumMod val="75000"/>
                              <a:lumOff val="25000"/>
                            </a:schemeClr>
                          </a:solidFill>
                          <a:effectLst/>
                        </a:rPr>
                        <a:t>School leadership invests in the management of global travel programs by positioning the global travel program coordinator job with increasing seniority (and appropriate title such as “director”), time, and resources to establish program as a key part of the school’s education</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has institutionalized policies and practices for program oversight, and global director evaluates all program elements every year including risk assessment and third-party partnerships </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highlight>
                            <a:srgbClr val="FFFF00"/>
                          </a:highlight>
                        </a:rPr>
                        <a:t>School dedicates funding to ensure that global travel programs are financially in-line with other programs at the school, to include travel program leader compensation, financial aid, travel assistance (medical and security services) and insurance</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Global program has clearly defined student outcomes and curricular focus for each travel program that drive destination and itinerary, and prioritizes student learning over other factors (such as sight-seeing)</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regularly features global travel programs in school communications with a focus on student learning outcomes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integrates global travel program into curriculum and course requirements (e.g. offering for for-credit global travel programs, courses with embedded global travel, or required pre- and post- travel classes)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works with all stakeholders to ensure that global travel program is seen as part of the school’s identity</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Global director and faculty develop assessment tools to measure progress towards desired student outcomes on travel programs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Travel program leaders, as well as global director, regularly participate in training and professional development focused on global education and staying current with model practices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engages in crisis-response training and simulations that feature global travel program incidents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engages in periodic assessment of global travel programs by outside evaluator </a:t>
                      </a:r>
                      <a:endParaRPr lang="en-US" sz="1400" dirty="0">
                        <a:solidFill>
                          <a:schemeClr val="tx1">
                            <a:lumMod val="75000"/>
                            <a:lumOff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147088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0142D-C660-1E4D-969F-647DBB3ECE91}"/>
              </a:ext>
            </a:extLst>
          </p:cNvPr>
          <p:cNvSpPr>
            <a:spLocks noGrp="1"/>
          </p:cNvSpPr>
          <p:nvPr>
            <p:ph type="title"/>
          </p:nvPr>
        </p:nvSpPr>
        <p:spPr>
          <a:xfrm>
            <a:off x="838200" y="5529884"/>
            <a:ext cx="7719381" cy="1096331"/>
          </a:xfrm>
        </p:spPr>
        <p:txBody>
          <a:bodyPr>
            <a:normAutofit/>
          </a:bodyPr>
          <a:lstStyle/>
          <a:p>
            <a:r>
              <a:rPr lang="en-US"/>
              <a:t>GEBG Model Practices Over Time</a:t>
            </a:r>
            <a:endParaRPr lang="en-US" dirty="0"/>
          </a:p>
        </p:txBody>
      </p:sp>
      <p:sp>
        <p:nvSpPr>
          <p:cNvPr id="14"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FD8A021A-5FE9-D44D-BDD8-B33591DBD1CF}"/>
              </a:ext>
            </a:extLst>
          </p:cNvPr>
          <p:cNvGraphicFramePr>
            <a:graphicFrameLocks noGrp="1"/>
          </p:cNvGraphicFramePr>
          <p:nvPr>
            <p:ph idx="1"/>
            <p:extLst>
              <p:ext uri="{D42A27DB-BD31-4B8C-83A1-F6EECF244321}">
                <p14:modId xmlns:p14="http://schemas.microsoft.com/office/powerpoint/2010/main" val="3316183814"/>
              </p:ext>
            </p:extLst>
          </p:nvPr>
        </p:nvGraphicFramePr>
        <p:xfrm>
          <a:off x="838200" y="457201"/>
          <a:ext cx="10613571" cy="4781185"/>
        </p:xfrm>
        <a:graphic>
          <a:graphicData uri="http://schemas.openxmlformats.org/drawingml/2006/table">
            <a:tbl>
              <a:tblPr firstRow="1" firstCol="1" bandRow="1">
                <a:noFill/>
                <a:tableStyleId>{5C22544A-7EE6-4342-B048-85BDC9FD1C3A}</a:tableStyleId>
              </a:tblPr>
              <a:tblGrid>
                <a:gridCol w="5294575">
                  <a:extLst>
                    <a:ext uri="{9D8B030D-6E8A-4147-A177-3AD203B41FA5}">
                      <a16:colId xmlns:a16="http://schemas.microsoft.com/office/drawing/2014/main" val="3154185733"/>
                    </a:ext>
                  </a:extLst>
                </a:gridCol>
                <a:gridCol w="5318996">
                  <a:extLst>
                    <a:ext uri="{9D8B030D-6E8A-4147-A177-3AD203B41FA5}">
                      <a16:colId xmlns:a16="http://schemas.microsoft.com/office/drawing/2014/main" val="1063357737"/>
                    </a:ext>
                  </a:extLst>
                </a:gridCol>
              </a:tblGrid>
              <a:tr h="504611">
                <a:tc>
                  <a:txBody>
                    <a:bodyPr/>
                    <a:lstStyle/>
                    <a:p>
                      <a:pPr marL="0" marR="0">
                        <a:spcBef>
                          <a:spcPts val="0"/>
                        </a:spcBef>
                        <a:spcAft>
                          <a:spcPts val="0"/>
                        </a:spcAft>
                      </a:pPr>
                      <a:r>
                        <a:rPr lang="en-US" sz="1300" b="0" cap="all" spc="150" dirty="0">
                          <a:solidFill>
                            <a:schemeClr val="lt1"/>
                          </a:solidFill>
                          <a:effectLst/>
                        </a:rPr>
                        <a:t>YEAR five</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300" b="0" cap="all" spc="150" dirty="0">
                          <a:solidFill>
                            <a:schemeClr val="lt1"/>
                          </a:solidFill>
                          <a:effectLst/>
                        </a:rPr>
                        <a:t>YEAR ten</a:t>
                      </a:r>
                      <a:endParaRPr lang="en-US" sz="1300" b="0" cap="all" spc="150" dirty="0">
                        <a:solidFill>
                          <a:schemeClr val="l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433991386"/>
                  </a:ext>
                </a:extLst>
              </a:tr>
              <a:tr h="4067389">
                <a:tc>
                  <a:txBody>
                    <a:bodyPr/>
                    <a:lstStyle/>
                    <a:p>
                      <a:pPr marL="285750" marR="0" indent="-285750">
                        <a:spcBef>
                          <a:spcPts val="0"/>
                        </a:spcBef>
                        <a:spcAft>
                          <a:spcPts val="0"/>
                        </a:spcAft>
                        <a:buFont typeface="Arial" panose="020B0604020202020204" pitchFamily="34" charset="0"/>
                        <a:buChar char="•"/>
                      </a:pPr>
                      <a:r>
                        <a:rPr lang="en-US" sz="1400" b="1" cap="none" spc="0" dirty="0">
                          <a:solidFill>
                            <a:schemeClr val="tx1"/>
                          </a:solidFill>
                          <a:effectLst/>
                        </a:rPr>
                        <a:t> </a:t>
                      </a:r>
                      <a:r>
                        <a:rPr lang="en-US" sz="1400" b="0" dirty="0">
                          <a:solidFill>
                            <a:schemeClr val="tx1">
                              <a:lumMod val="75000"/>
                              <a:lumOff val="25000"/>
                            </a:schemeClr>
                          </a:solidFill>
                          <a:effectLst/>
                        </a:rPr>
                        <a:t>School leadership invests in the management of global travel programs by positioning the global travel program coordinator job with increasing seniority (and appropriate title such as “director”), time, and resources to establish program as a key part of the school’s education</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has institutionalized policies and practices for program oversight, and global director evaluates all program elements every year including risk assessment and third-party partnerships </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dedicates funding to ensure that global travel programs are financially in-line with other programs at the school, to include travel program leader compensation, financial aid, travel assistance (medical and security services) and insurance</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Global program has clearly defined student outcomes and curricular focus for each travel program that drive destination and itinerary, and prioritizes student learning over other factors (such as sight-seeing)</a:t>
                      </a:r>
                    </a:p>
                    <a:p>
                      <a:pPr marL="342900" marR="0" lvl="0" indent="-342900" algn="l">
                        <a:spcBef>
                          <a:spcPts val="0"/>
                        </a:spcBef>
                        <a:spcAft>
                          <a:spcPts val="0"/>
                        </a:spcAft>
                        <a:buFont typeface="Arial" panose="020B0604020202020204" pitchFamily="34" charset="0"/>
                        <a:buChar char="•"/>
                      </a:pPr>
                      <a:r>
                        <a:rPr lang="en-US" sz="1400" b="0" dirty="0">
                          <a:solidFill>
                            <a:schemeClr val="tx1">
                              <a:lumMod val="75000"/>
                              <a:lumOff val="25000"/>
                            </a:schemeClr>
                          </a:solidFill>
                          <a:effectLst/>
                        </a:rPr>
                        <a:t>School regularly features global travel programs in school communications with a focus on student learning outcomes</a:t>
                      </a:r>
                    </a:p>
                    <a:p>
                      <a:pPr marL="0" marR="0">
                        <a:spcBef>
                          <a:spcPts val="0"/>
                        </a:spcBef>
                        <a:spcAft>
                          <a:spcPts val="0"/>
                        </a:spcAft>
                      </a:pPr>
                      <a:r>
                        <a:rPr lang="en-US" sz="1400" b="1" cap="none" spc="0" dirty="0">
                          <a:solidFill>
                            <a:schemeClr val="tx1"/>
                          </a:solidFill>
                          <a:effectLst/>
                        </a:rPr>
                        <a:t> </a:t>
                      </a:r>
                      <a:endParaRPr lang="en-US" sz="1400" b="1"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tc>
                  <a:txBody>
                    <a:bodyPr/>
                    <a:lstStyle/>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highlight>
                            <a:srgbClr val="FFFF00"/>
                          </a:highlight>
                        </a:rPr>
                        <a:t>School integrates global travel program into curriculum and course requirements </a:t>
                      </a:r>
                      <a:r>
                        <a:rPr lang="en-US" sz="1400" dirty="0">
                          <a:solidFill>
                            <a:schemeClr val="tx1">
                              <a:lumMod val="75000"/>
                              <a:lumOff val="25000"/>
                            </a:schemeClr>
                          </a:solidFill>
                          <a:effectLst/>
                        </a:rPr>
                        <a:t>(e.g. offering for for-credit global travel programs, courses with embedded global travel, or required pre- and post- travel classes)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works with all stakeholders to ensure that global travel program is seen as part of the school’s identity</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Global director and faculty develop assessment tools to measure progress towards desired student outcomes on travel programs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highlight>
                            <a:srgbClr val="FFFF00"/>
                          </a:highlight>
                        </a:rPr>
                        <a:t>Travel program leaders, as well as global director, regularly participate in training and professional development focused on global education and staying current with model practices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rPr>
                        <a:t>School engages in crisis-response training and simulations that feature global travel program incidents</a:t>
                      </a:r>
                    </a:p>
                    <a:p>
                      <a:pPr marL="285750" marR="0" lvl="0" indent="-285750">
                        <a:spcBef>
                          <a:spcPts val="0"/>
                        </a:spcBef>
                        <a:spcAft>
                          <a:spcPts val="0"/>
                        </a:spcAft>
                        <a:buFont typeface="Arial" panose="020B0604020202020204" pitchFamily="34" charset="0"/>
                        <a:buChar char="•"/>
                      </a:pPr>
                      <a:r>
                        <a:rPr lang="en-US" sz="1400" dirty="0">
                          <a:solidFill>
                            <a:schemeClr val="tx1">
                              <a:lumMod val="75000"/>
                              <a:lumOff val="25000"/>
                            </a:schemeClr>
                          </a:solidFill>
                          <a:effectLst/>
                          <a:highlight>
                            <a:srgbClr val="FFFF00"/>
                          </a:highlight>
                        </a:rPr>
                        <a:t>School engages in periodic assessment of global travel programs by outside evaluator </a:t>
                      </a:r>
                      <a:endParaRPr lang="en-US" sz="1400" dirty="0">
                        <a:solidFill>
                          <a:schemeClr val="tx1">
                            <a:lumMod val="75000"/>
                            <a:lumOff val="25000"/>
                          </a:schemeClr>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400" cap="none" spc="0" dirty="0">
                          <a:solidFill>
                            <a:schemeClr val="tx1"/>
                          </a:solidFill>
                          <a:effectLst/>
                        </a:rPr>
                        <a:t> </a:t>
                      </a:r>
                      <a:endParaRPr lang="en-US" sz="14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1367" marR="111367" marT="111367" marB="111367">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07246810"/>
                  </a:ext>
                </a:extLst>
              </a:tr>
            </a:tbl>
          </a:graphicData>
        </a:graphic>
      </p:graphicFrame>
    </p:spTree>
    <p:extLst>
      <p:ext uri="{BB962C8B-B14F-4D97-AF65-F5344CB8AC3E}">
        <p14:creationId xmlns:p14="http://schemas.microsoft.com/office/powerpoint/2010/main" val="3612512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501</Words>
  <Application>Microsoft Macintosh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GEBG Model Practices for Global Travel Programs</vt:lpstr>
      <vt:lpstr>GEBG Model Practices Over Time</vt:lpstr>
      <vt:lpstr>GEBG Model Practices Over Time</vt:lpstr>
      <vt:lpstr>GEBG Model Practices Over Time</vt:lpstr>
      <vt:lpstr>GEBG Model Practices Over Time</vt:lpstr>
      <vt:lpstr>GEBG Model Practices Over Time</vt:lpstr>
      <vt:lpstr>GEBG Model Practices Over Time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Schools  with a Global Core </dc:title>
  <dc:creator>Microsoft Office User</dc:creator>
  <cp:lastModifiedBy>Microsoft Office User</cp:lastModifiedBy>
  <cp:revision>4</cp:revision>
  <dcterms:created xsi:type="dcterms:W3CDTF">2018-10-16T20:09:58Z</dcterms:created>
  <dcterms:modified xsi:type="dcterms:W3CDTF">2018-10-16T21:43:44Z</dcterms:modified>
</cp:coreProperties>
</file>